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5" r:id="rId2"/>
    <p:sldId id="427" r:id="rId3"/>
    <p:sldId id="441" r:id="rId4"/>
    <p:sldId id="263" r:id="rId5"/>
    <p:sldId id="437" r:id="rId6"/>
    <p:sldId id="428" r:id="rId7"/>
    <p:sldId id="363" r:id="rId8"/>
    <p:sldId id="442" r:id="rId9"/>
    <p:sldId id="272" r:id="rId10"/>
    <p:sldId id="443" r:id="rId11"/>
    <p:sldId id="378" r:id="rId12"/>
    <p:sldId id="424" r:id="rId13"/>
    <p:sldId id="435" r:id="rId14"/>
    <p:sldId id="444" r:id="rId15"/>
    <p:sldId id="423" r:id="rId16"/>
    <p:sldId id="445" r:id="rId17"/>
    <p:sldId id="420" r:id="rId18"/>
    <p:sldId id="266" r:id="rId19"/>
    <p:sldId id="377" r:id="rId20"/>
    <p:sldId id="425" r:id="rId21"/>
    <p:sldId id="440" r:id="rId22"/>
    <p:sldId id="439" r:id="rId23"/>
    <p:sldId id="256" r:id="rId24"/>
    <p:sldId id="278" r:id="rId25"/>
    <p:sldId id="279" r:id="rId26"/>
    <p:sldId id="277" r:id="rId27"/>
    <p:sldId id="280" r:id="rId28"/>
    <p:sldId id="28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DE2CB90-E257-F692-824A-839A4D3EF82D}" v="5" dt="2022-09-29T18:49:40.3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37"/>
  </p:normalViewPr>
  <p:slideViewPr>
    <p:cSldViewPr snapToGrid="0" snapToObjects="1">
      <p:cViewPr varScale="1">
        <p:scale>
          <a:sx n="121" d="100"/>
          <a:sy n="121" d="100"/>
        </p:scale>
        <p:origin x="200" y="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lcolm Angus MacIver" userId="S::mma165@ads.northwestern.edu::78a91b30-655a-41ac-85e2-cb5be87ed9c3" providerId="AD" clId="Web-{CDE2CB90-E257-F692-824A-839A4D3EF82D}"/>
    <pc:docChg chg="modSld">
      <pc:chgData name="Malcolm Angus MacIver" userId="S::mma165@ads.northwestern.edu::78a91b30-655a-41ac-85e2-cb5be87ed9c3" providerId="AD" clId="Web-{CDE2CB90-E257-F692-824A-839A4D3EF82D}" dt="2022-09-29T18:49:40.302" v="4" actId="20577"/>
      <pc:docMkLst>
        <pc:docMk/>
      </pc:docMkLst>
      <pc:sldChg chg="modSp">
        <pc:chgData name="Malcolm Angus MacIver" userId="S::mma165@ads.northwestern.edu::78a91b30-655a-41ac-85e2-cb5be87ed9c3" providerId="AD" clId="Web-{CDE2CB90-E257-F692-824A-839A4D3EF82D}" dt="2022-09-29T18:49:40.302" v="4" actId="20577"/>
        <pc:sldMkLst>
          <pc:docMk/>
          <pc:sldMk cId="1555710274" sldId="275"/>
        </pc:sldMkLst>
        <pc:spChg chg="mod">
          <ac:chgData name="Malcolm Angus MacIver" userId="S::mma165@ads.northwestern.edu::78a91b30-655a-41ac-85e2-cb5be87ed9c3" providerId="AD" clId="Web-{CDE2CB90-E257-F692-824A-839A4D3EF82D}" dt="2022-09-29T18:49:40.302" v="4" actId="20577"/>
          <ac:spMkLst>
            <pc:docMk/>
            <pc:sldMk cId="1555710274" sldId="275"/>
            <ac:spMk id="3" creationId="{50A05605-E2AE-014A-AA96-33A30144174B}"/>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82C596-7A74-C54B-826F-E290089D6DF7}"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41DF27-8FB6-484D-B257-4F8BF9A440D7}" type="slidenum">
              <a:rPr lang="en-US" smtClean="0"/>
              <a:t>‹#›</a:t>
            </a:fld>
            <a:endParaRPr lang="en-US"/>
          </a:p>
        </p:txBody>
      </p:sp>
    </p:spTree>
    <p:extLst>
      <p:ext uri="{BB962C8B-B14F-4D97-AF65-F5344CB8AC3E}">
        <p14:creationId xmlns:p14="http://schemas.microsoft.com/office/powerpoint/2010/main" val="40292113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3244399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2747928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1406419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eaLnBrk="0" hangingPunct="0">
              <a:defRPr>
                <a:solidFill>
                  <a:schemeClr val="tx1"/>
                </a:solidFill>
                <a:latin typeface="Arial" charset="0"/>
                <a:ea typeface="ＭＳ Ｐゴシック" charset="0"/>
              </a:defRPr>
            </a:lvl1pPr>
            <a:lvl2pPr marL="702756" indent="-270291" defTabSz="914485" eaLnBrk="0" hangingPunct="0">
              <a:defRPr>
                <a:solidFill>
                  <a:schemeClr val="tx1"/>
                </a:solidFill>
                <a:latin typeface="Arial" charset="0"/>
                <a:ea typeface="ＭＳ Ｐゴシック" charset="0"/>
              </a:defRPr>
            </a:lvl2pPr>
            <a:lvl3pPr marL="1081164" indent="-216233" defTabSz="914485" eaLnBrk="0" hangingPunct="0">
              <a:defRPr>
                <a:solidFill>
                  <a:schemeClr val="tx1"/>
                </a:solidFill>
                <a:latin typeface="Arial" charset="0"/>
                <a:ea typeface="ＭＳ Ｐゴシック" charset="0"/>
              </a:defRPr>
            </a:lvl3pPr>
            <a:lvl4pPr marL="1513629" indent="-216233" defTabSz="914485" eaLnBrk="0" hangingPunct="0">
              <a:defRPr>
                <a:solidFill>
                  <a:schemeClr val="tx1"/>
                </a:solidFill>
                <a:latin typeface="Arial" charset="0"/>
                <a:ea typeface="ＭＳ Ｐゴシック" charset="0"/>
              </a:defRPr>
            </a:lvl4pPr>
            <a:lvl5pPr marL="1946095" indent="-216233" defTabSz="914485" eaLnBrk="0" hangingPunct="0">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EDC47B4D-E21E-DF4A-A7CE-12A08F3DA92C}" type="slidenum">
              <a:rPr lang="en-US"/>
              <a:pPr eaLnBrk="1" hangingPunct="1"/>
              <a:t>18</a:t>
            </a:fld>
            <a:endParaRPr lang="en-US"/>
          </a:p>
        </p:txBody>
      </p:sp>
      <p:sp>
        <p:nvSpPr>
          <p:cNvPr id="50179" name="Rectangle 2"/>
          <p:cNvSpPr>
            <a:spLocks noGrp="1" noRot="1" noChangeAspect="1" noChangeArrowheads="1" noTextEdit="1"/>
          </p:cNvSpPr>
          <p:nvPr>
            <p:ph type="sldImg"/>
          </p:nvPr>
        </p:nvSpPr>
        <p:spPr>
          <a:solidFill>
            <a:srgbClr val="FFFFFF"/>
          </a:solidFill>
          <a:ln/>
        </p:spPr>
      </p:sp>
      <p:sp>
        <p:nvSpPr>
          <p:cNvPr id="50180" name="Rectangle 3"/>
          <p:cNvSpPr>
            <a:spLocks noGrp="1" noChangeArrowheads="1"/>
          </p:cNvSpPr>
          <p:nvPr>
            <p:ph type="body" idx="1"/>
            <p:custDataLst>
              <p:tags r:id="rId1"/>
            </p:custDataLst>
          </p:nvPr>
        </p:nvSpPr>
        <p:spPr>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neuro3e-fig-01-02-1.jpg</a:t>
            </a:r>
            <a:br>
              <a:rPr lang="en-US"/>
            </a:br>
            <a:endParaRPr lang="en-US"/>
          </a:p>
        </p:txBody>
      </p:sp>
    </p:spTree>
    <p:extLst>
      <p:ext uri="{BB962C8B-B14F-4D97-AF65-F5344CB8AC3E}">
        <p14:creationId xmlns:p14="http://schemas.microsoft.com/office/powerpoint/2010/main" val="3169209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83B30905-915A-CB46-9AB5-30080FB47EC3}"/>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44734542-FE69-4F44-BDE8-B0005DD80E9D}" type="slidenum">
              <a:rPr lang="en-US" altLang="en-US" sz="1300">
                <a:latin typeface="Times" pitchFamily="2" charset="0"/>
              </a:rPr>
              <a:pPr>
                <a:spcBef>
                  <a:spcPct val="0"/>
                </a:spcBef>
              </a:pPr>
              <a:t>19</a:t>
            </a:fld>
            <a:endParaRPr lang="en-US" altLang="en-US" sz="1300">
              <a:latin typeface="Times" pitchFamily="2" charset="0"/>
            </a:endParaRPr>
          </a:p>
        </p:txBody>
      </p:sp>
      <p:sp>
        <p:nvSpPr>
          <p:cNvPr id="16386" name="Rectangle 2">
            <a:extLst>
              <a:ext uri="{FF2B5EF4-FFF2-40B4-BE49-F238E27FC236}">
                <a16:creationId xmlns:a16="http://schemas.microsoft.com/office/drawing/2014/main" id="{E1E9B38A-DF10-2E4B-B905-54480766BF4B}"/>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15BE9D43-D2F0-5E49-B2EE-6867B0FEE4B4}"/>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4023952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20</a:t>
            </a:fld>
            <a:endParaRPr lang="en-US" dirty="0"/>
          </a:p>
        </p:txBody>
      </p:sp>
    </p:spTree>
    <p:extLst>
      <p:ext uri="{BB962C8B-B14F-4D97-AF65-F5344CB8AC3E}">
        <p14:creationId xmlns:p14="http://schemas.microsoft.com/office/powerpoint/2010/main" val="2072227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A9  Cranial nerve nuclei of the brainstem.</a:t>
            </a:r>
            <a:r>
              <a:rPr lang="en-US" dirty="0"/>
              <a:t> This “phantom” view of the brainstem’s dorsal surface shows the locations of the brainstem nuclei that are either the target or the source of the cranial nerves. (See Table A2 for the relationship between each cranial nerve and cranial nerve nuclei, and Table A3 for a functional scheme that localizes cranial nerve nuclei with respect to brainstem subdivision and sensory or motor function.) With the exception of the nuclei associated with the trigeminal nerve, there is close correspondence between the location of the cranial nerve nuclei in the midbrain, pons, and medulla and the location of the associated cranial nerves. At right, the territories of the major brainstem subdivisions are indicated on the dorsal surface.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5</a:t>
            </a:fld>
            <a:endParaRPr lang="en-US"/>
          </a:p>
        </p:txBody>
      </p:sp>
    </p:spTree>
    <p:extLst>
      <p:ext uri="{BB962C8B-B14F-4D97-AF65-F5344CB8AC3E}">
        <p14:creationId xmlns:p14="http://schemas.microsoft.com/office/powerpoint/2010/main" val="2550541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10094607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Rectangle 7">
            <a:extLst>
              <a:ext uri="{FF2B5EF4-FFF2-40B4-BE49-F238E27FC236}">
                <a16:creationId xmlns:a16="http://schemas.microsoft.com/office/drawing/2014/main" id="{60495EEC-A140-AE4C-A198-600EA4154443}"/>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39CC526B-3CC9-7F42-9CC3-E3458E866656}" type="slidenum">
              <a:rPr lang="en-US" altLang="en-US" sz="1300" smtClean="0">
                <a:latin typeface="Times" pitchFamily="2" charset="0"/>
              </a:rPr>
              <a:pPr>
                <a:spcBef>
                  <a:spcPct val="0"/>
                </a:spcBef>
              </a:pPr>
              <a:t>7</a:t>
            </a:fld>
            <a:endParaRPr lang="en-US" altLang="en-US" sz="1300">
              <a:latin typeface="Times" pitchFamily="2" charset="0"/>
            </a:endParaRPr>
          </a:p>
        </p:txBody>
      </p:sp>
      <p:sp>
        <p:nvSpPr>
          <p:cNvPr id="16386" name="Rectangle 2">
            <a:extLst>
              <a:ext uri="{FF2B5EF4-FFF2-40B4-BE49-F238E27FC236}">
                <a16:creationId xmlns:a16="http://schemas.microsoft.com/office/drawing/2014/main" id="{03C0F5FE-49EA-6241-B78D-F4C96D0B0043}"/>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3F375173-EC20-834D-AA6F-4602F1D804E6}"/>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3266052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3401641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eaLnBrk="0" hangingPunct="0">
              <a:defRPr>
                <a:solidFill>
                  <a:schemeClr val="tx1"/>
                </a:solidFill>
                <a:latin typeface="Arial" charset="0"/>
                <a:ea typeface="ＭＳ Ｐゴシック" charset="0"/>
              </a:defRPr>
            </a:lvl1pPr>
            <a:lvl2pPr marL="702756" indent="-270291" defTabSz="914485" eaLnBrk="0" hangingPunct="0">
              <a:defRPr>
                <a:solidFill>
                  <a:schemeClr val="tx1"/>
                </a:solidFill>
                <a:latin typeface="Arial" charset="0"/>
                <a:ea typeface="ＭＳ Ｐゴシック" charset="0"/>
              </a:defRPr>
            </a:lvl2pPr>
            <a:lvl3pPr marL="1081164" indent="-216233" defTabSz="914485" eaLnBrk="0" hangingPunct="0">
              <a:defRPr>
                <a:solidFill>
                  <a:schemeClr val="tx1"/>
                </a:solidFill>
                <a:latin typeface="Arial" charset="0"/>
                <a:ea typeface="ＭＳ Ｐゴシック" charset="0"/>
              </a:defRPr>
            </a:lvl3pPr>
            <a:lvl4pPr marL="1513629" indent="-216233" defTabSz="914485" eaLnBrk="0" hangingPunct="0">
              <a:defRPr>
                <a:solidFill>
                  <a:schemeClr val="tx1"/>
                </a:solidFill>
                <a:latin typeface="Arial" charset="0"/>
                <a:ea typeface="ＭＳ Ｐゴシック" charset="0"/>
              </a:defRPr>
            </a:lvl4pPr>
            <a:lvl5pPr marL="1946095" indent="-216233" defTabSz="914485" eaLnBrk="0" hangingPunct="0">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687BED4-1375-BC49-BEA4-37E0D06C6BE3}" type="slidenum">
              <a:rPr lang="en-US"/>
              <a:pPr eaLnBrk="1" hangingPunct="1"/>
              <a:t>9</a:t>
            </a:fld>
            <a:endParaRPr lang="en-US"/>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custDataLst>
              <p:tags r:id="rId1"/>
            </p:custDataLst>
          </p:nvPr>
        </p:nvSpPr>
        <p:spPr>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neuro3e-fig-01-02-3.jpg</a:t>
            </a:r>
            <a:br>
              <a:rPr lang="en-US"/>
            </a:br>
            <a:endParaRPr lang="en-US"/>
          </a:p>
        </p:txBody>
      </p:sp>
    </p:spTree>
    <p:extLst>
      <p:ext uri="{BB962C8B-B14F-4D97-AF65-F5344CB8AC3E}">
        <p14:creationId xmlns:p14="http://schemas.microsoft.com/office/powerpoint/2010/main" val="2133477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lvl1pPr defTabSz="914485" eaLnBrk="0" hangingPunct="0">
              <a:defRPr>
                <a:solidFill>
                  <a:schemeClr val="tx1"/>
                </a:solidFill>
                <a:latin typeface="Arial" charset="0"/>
                <a:ea typeface="ＭＳ Ｐゴシック" charset="0"/>
              </a:defRPr>
            </a:lvl1pPr>
            <a:lvl2pPr marL="702756" indent="-270291" defTabSz="914485" eaLnBrk="0" hangingPunct="0">
              <a:defRPr>
                <a:solidFill>
                  <a:schemeClr val="tx1"/>
                </a:solidFill>
                <a:latin typeface="Arial" charset="0"/>
                <a:ea typeface="ＭＳ Ｐゴシック" charset="0"/>
              </a:defRPr>
            </a:lvl2pPr>
            <a:lvl3pPr marL="1081164" indent="-216233" defTabSz="914485" eaLnBrk="0" hangingPunct="0">
              <a:defRPr>
                <a:solidFill>
                  <a:schemeClr val="tx1"/>
                </a:solidFill>
                <a:latin typeface="Arial" charset="0"/>
                <a:ea typeface="ＭＳ Ｐゴシック" charset="0"/>
              </a:defRPr>
            </a:lvl3pPr>
            <a:lvl4pPr marL="1513629" indent="-216233" defTabSz="914485" eaLnBrk="0" hangingPunct="0">
              <a:defRPr>
                <a:solidFill>
                  <a:schemeClr val="tx1"/>
                </a:solidFill>
                <a:latin typeface="Arial" charset="0"/>
                <a:ea typeface="ＭＳ Ｐゴシック" charset="0"/>
              </a:defRPr>
            </a:lvl4pPr>
            <a:lvl5pPr marL="1946095" indent="-216233" defTabSz="914485" eaLnBrk="0" hangingPunct="0">
              <a:defRPr>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a:solidFill>
                  <a:schemeClr val="tx1"/>
                </a:solidFill>
                <a:latin typeface="Arial" charset="0"/>
                <a:ea typeface="ＭＳ Ｐゴシック" charset="0"/>
              </a:defRPr>
            </a:lvl9pPr>
          </a:lstStyle>
          <a:p>
            <a:pPr eaLnBrk="1" hangingPunct="1"/>
            <a:fld id="{5687BED4-1375-BC49-BEA4-37E0D06C6BE3}" type="slidenum">
              <a:rPr lang="en-US"/>
              <a:pPr eaLnBrk="1" hangingPunct="1"/>
              <a:t>10</a:t>
            </a:fld>
            <a:endParaRPr lang="en-US"/>
          </a:p>
        </p:txBody>
      </p:sp>
      <p:sp>
        <p:nvSpPr>
          <p:cNvPr id="59395" name="Rectangle 2"/>
          <p:cNvSpPr>
            <a:spLocks noGrp="1" noRot="1" noChangeAspect="1" noChangeArrowheads="1" noTextEdit="1"/>
          </p:cNvSpPr>
          <p:nvPr>
            <p:ph type="sldImg"/>
          </p:nvPr>
        </p:nvSpPr>
        <p:spPr>
          <a:solidFill>
            <a:srgbClr val="FFFFFF"/>
          </a:solidFill>
          <a:ln/>
        </p:spPr>
      </p:sp>
      <p:sp>
        <p:nvSpPr>
          <p:cNvPr id="59396" name="Rectangle 3"/>
          <p:cNvSpPr>
            <a:spLocks noGrp="1" noChangeArrowheads="1"/>
          </p:cNvSpPr>
          <p:nvPr>
            <p:ph type="body" idx="1"/>
            <p:custDataLst>
              <p:tags r:id="rId1"/>
            </p:custDataLst>
          </p:nvPr>
        </p:nvSpPr>
        <p:spPr>
          <a:solidFill>
            <a:srgbClr val="FFFFFF"/>
          </a:solidFill>
          <a:ln>
            <a:solidFill>
              <a:srgbClr val="000000"/>
            </a:solidFill>
            <a:miter lim="800000"/>
            <a:headEnd/>
            <a:tailEnd/>
          </a:ln>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eaLnBrk="1" hangingPunct="1"/>
            <a:r>
              <a:rPr lang="en-US"/>
              <a:t>neuro3e-fig-01-02-3.jpg</a:t>
            </a:r>
            <a:br>
              <a:rPr lang="en-US"/>
            </a:br>
            <a:endParaRPr lang="en-US"/>
          </a:p>
        </p:txBody>
      </p:sp>
    </p:spTree>
    <p:extLst>
      <p:ext uri="{BB962C8B-B14F-4D97-AF65-F5344CB8AC3E}">
        <p14:creationId xmlns:p14="http://schemas.microsoft.com/office/powerpoint/2010/main" val="3436805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7">
            <a:extLst>
              <a:ext uri="{FF2B5EF4-FFF2-40B4-BE49-F238E27FC236}">
                <a16:creationId xmlns:a16="http://schemas.microsoft.com/office/drawing/2014/main" id="{202AE6C5-41B4-E44E-94FD-9598ADC37FC2}"/>
              </a:ext>
            </a:extLst>
          </p:cNvPr>
          <p:cNvSpPr>
            <a:spLocks noGrp="1" noChangeArrowheads="1"/>
          </p:cNvSpPr>
          <p:nvPr>
            <p:ph type="sldNum" sz="quarter" idx="5"/>
          </p:nvPr>
        </p:nvSpPr>
        <p:spPr>
          <a:noFill/>
        </p:spPr>
        <p:txBody>
          <a:bodyPr/>
          <a:lstStyle>
            <a:lvl1pPr defTabSz="966788">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defTabSz="966788">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defTabSz="966788">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76B2A9A3-6E0F-DC44-B915-2F5805DA0155}" type="slidenum">
              <a:rPr lang="en-US" altLang="en-US" sz="1300" smtClean="0">
                <a:latin typeface="Times" pitchFamily="2" charset="0"/>
              </a:rPr>
              <a:pPr>
                <a:spcBef>
                  <a:spcPct val="0"/>
                </a:spcBef>
              </a:pPr>
              <a:t>11</a:t>
            </a:fld>
            <a:endParaRPr lang="en-US" altLang="en-US" sz="1300">
              <a:latin typeface="Times" pitchFamily="2" charset="0"/>
            </a:endParaRPr>
          </a:p>
        </p:txBody>
      </p:sp>
      <p:sp>
        <p:nvSpPr>
          <p:cNvPr id="18434" name="Rectangle 2">
            <a:extLst>
              <a:ext uri="{FF2B5EF4-FFF2-40B4-BE49-F238E27FC236}">
                <a16:creationId xmlns:a16="http://schemas.microsoft.com/office/drawing/2014/main" id="{F5B584E9-DB9C-4E4E-97F2-8F779F02CFD3}"/>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23670C5F-5A64-E04A-8CEF-9CBB828A286C}"/>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extLst>
      <p:ext uri="{BB962C8B-B14F-4D97-AF65-F5344CB8AC3E}">
        <p14:creationId xmlns:p14="http://schemas.microsoft.com/office/powerpoint/2010/main" val="369506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1.2  Some of the diverse nerve cell morphologies in the human nervous system</a:t>
            </a:r>
            <a:r>
              <a:rPr lang="en-US" dirty="0"/>
              <a:t>. These drawings are tracings of actual nerve cells stained by impregnation with silver salts (the so-called Golgi technique, used in the classic studies of Golgi and Cajal). Asterisks indicate that the axon runs on much farther than shown. Note, however, that some cells, such as the retinal bipolar cell, have very short axons, while others, such as the retinal amacrine cell, have no axon at all. The drawings are not all at the same scale.</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9686901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66E33-0D2D-EC47-A102-CAEF60FCE2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C97757D-7DBA-4C47-A238-162C9210053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14A27F-ED75-6844-8B48-3CE0ED450291}"/>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89371A07-18AD-2948-AF4E-4B7F36CE94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918CE2-1F5F-B54F-BF93-5BCCF31C8EB3}"/>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10363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6FC9B-863D-7041-9617-B6499DE295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E8A824-1420-7D47-B846-499AEF99A03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4387A49-3425-D746-9BC8-2E8FDED06C26}"/>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52A61496-EB47-C942-8C21-9C368B3A81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D2CE63-83F2-B547-97C0-ADA9C05BC099}"/>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512404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B99C39-085A-ED46-A76E-485A45AF482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0526EFD-D8A8-2347-A5E7-CA752EBD3BDD}"/>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140671-6D9A-804D-9E55-D5FDAC1B0F39}"/>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ABF83307-A366-1043-B3F7-B3F2025308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A43E9B-9AD9-0C4E-8057-B39D78278C94}"/>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793377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792AEF-E42B-2D42-A9BA-66F03BF828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0913273-77B0-A343-AD0B-AC5DBAD79B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074740-C040-C249-8A00-D4D2CEBB997D}"/>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442178F4-4BA5-F94F-AFB5-67B7EE743F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37B341-ED7B-7A49-8D54-DCAA1DE44DBC}"/>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6536775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3C322-DC85-AD4B-B4CC-219BC5E1AC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47BB3B-7D52-7248-B0C3-4569EBE4BD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38CE155-5154-024B-8B11-94FFDD8D5436}"/>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3266FF59-2AC5-0B49-BBBD-B295827DBF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191F2B-DF0A-DD44-BF48-64C408292E30}"/>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1772960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B53E8-2305-4046-BD0B-414F83AB5B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677323-951B-3A4C-9E45-C9115038F16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1C5223A-2744-3349-9ACF-89B49C346B5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3BC7C3-CDC4-014D-B0F9-76227D7493B0}"/>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6" name="Footer Placeholder 5">
            <a:extLst>
              <a:ext uri="{FF2B5EF4-FFF2-40B4-BE49-F238E27FC236}">
                <a16:creationId xmlns:a16="http://schemas.microsoft.com/office/drawing/2014/main" id="{AF233AAC-5BF2-8243-A72F-5D25972006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2645632-B106-B342-882D-78DCEC6CBB13}"/>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4065629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A115-28B1-A749-A58D-FFF7550C252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DAE44A9-CFD6-0B4F-ADA2-DDECA7B1631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C3A1C651-46B8-3F4D-809F-98E7DDA501E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F133737-90FA-9F4F-8E47-2D8BB369F2E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05301DA7-74C9-AE48-AFEB-017393B1D3F9}"/>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37208C8-1CFE-654B-AA07-FF630274C393}"/>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8" name="Footer Placeholder 7">
            <a:extLst>
              <a:ext uri="{FF2B5EF4-FFF2-40B4-BE49-F238E27FC236}">
                <a16:creationId xmlns:a16="http://schemas.microsoft.com/office/drawing/2014/main" id="{CB0B57F5-AEE6-054E-9E47-96D7DCDE4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A3B4D8-4D4C-0248-8A1C-A5C27F58CDEE}"/>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3910726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99CAC-EB63-2348-9275-D884E12C21F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3FA62B-5DDE-AE44-9995-16EACF4BA677}"/>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4" name="Footer Placeholder 3">
            <a:extLst>
              <a:ext uri="{FF2B5EF4-FFF2-40B4-BE49-F238E27FC236}">
                <a16:creationId xmlns:a16="http://schemas.microsoft.com/office/drawing/2014/main" id="{F5AC6EBC-34C2-E742-9F74-A6B4404C35C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67991D5-C184-894A-A4AD-591DCBBCFA3C}"/>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723402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866690-2059-A144-B242-193508A5BADE}"/>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3" name="Footer Placeholder 2">
            <a:extLst>
              <a:ext uri="{FF2B5EF4-FFF2-40B4-BE49-F238E27FC236}">
                <a16:creationId xmlns:a16="http://schemas.microsoft.com/office/drawing/2014/main" id="{A7B4AAB3-7980-A644-AD9E-9A1DFDC640E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378CE87-1837-BF45-85C8-D84CC3202045}"/>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267341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88473-6A8D-8846-B01C-DBDFBDC64B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D311F8-1B49-454E-89E7-E488311D904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8D2D00-903B-5140-A67E-6E9F850097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9E4CD01-9404-7442-A286-D5E684E7551F}"/>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6" name="Footer Placeholder 5">
            <a:extLst>
              <a:ext uri="{FF2B5EF4-FFF2-40B4-BE49-F238E27FC236}">
                <a16:creationId xmlns:a16="http://schemas.microsoft.com/office/drawing/2014/main" id="{4C6DE613-DE07-6749-A35D-BE70EBD735C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CC9FE2-A9A0-FB46-8F7B-F81E666C1382}"/>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10694591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7F9AE2-2B93-F741-962F-333DD35CD6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2E2BDF-8D77-A241-8F4D-D52C19E042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BAF865A-E7B3-0146-A7C0-EF9D0B6D60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65F496C-1821-6546-A0F6-D5F7FB58D345}"/>
              </a:ext>
            </a:extLst>
          </p:cNvPr>
          <p:cNvSpPr>
            <a:spLocks noGrp="1"/>
          </p:cNvSpPr>
          <p:nvPr>
            <p:ph type="dt" sz="half" idx="10"/>
          </p:nvPr>
        </p:nvSpPr>
        <p:spPr/>
        <p:txBody>
          <a:bodyPr/>
          <a:lstStyle/>
          <a:p>
            <a:fld id="{427CE828-CB3D-4349-A9CF-873DF939D0BA}" type="datetimeFigureOut">
              <a:rPr lang="en-US" smtClean="0"/>
              <a:t>9/29/2022</a:t>
            </a:fld>
            <a:endParaRPr lang="en-US"/>
          </a:p>
        </p:txBody>
      </p:sp>
      <p:sp>
        <p:nvSpPr>
          <p:cNvPr id="6" name="Footer Placeholder 5">
            <a:extLst>
              <a:ext uri="{FF2B5EF4-FFF2-40B4-BE49-F238E27FC236}">
                <a16:creationId xmlns:a16="http://schemas.microsoft.com/office/drawing/2014/main" id="{5E87642C-9A21-4B45-983C-092861F208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0A1291-9F71-384A-8F36-BD96EAB2F782}"/>
              </a:ext>
            </a:extLst>
          </p:cNvPr>
          <p:cNvSpPr>
            <a:spLocks noGrp="1"/>
          </p:cNvSpPr>
          <p:nvPr>
            <p:ph type="sldNum" sz="quarter" idx="12"/>
          </p:nvPr>
        </p:nvSpPr>
        <p:spPr/>
        <p:txBody>
          <a:bodyPr/>
          <a:lstStyle/>
          <a:p>
            <a:fld id="{2B03795D-2B88-D34C-88E1-BC51B03693D7}" type="slidenum">
              <a:rPr lang="en-US" smtClean="0"/>
              <a:t>‹#›</a:t>
            </a:fld>
            <a:endParaRPr lang="en-US"/>
          </a:p>
        </p:txBody>
      </p:sp>
    </p:spTree>
    <p:extLst>
      <p:ext uri="{BB962C8B-B14F-4D97-AF65-F5344CB8AC3E}">
        <p14:creationId xmlns:p14="http://schemas.microsoft.com/office/powerpoint/2010/main" val="3452667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F3A9116-62C3-5745-A5BD-B088921CD7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7EB92B-D8A1-FA41-843E-D941FD4BAD3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A4A985-C635-A448-95F2-C1B0B30A2F0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7CE828-CB3D-4349-A9CF-873DF939D0BA}" type="datetimeFigureOut">
              <a:rPr lang="en-US" smtClean="0"/>
              <a:t>9/29/2022</a:t>
            </a:fld>
            <a:endParaRPr lang="en-US"/>
          </a:p>
        </p:txBody>
      </p:sp>
      <p:sp>
        <p:nvSpPr>
          <p:cNvPr id="5" name="Footer Placeholder 4">
            <a:extLst>
              <a:ext uri="{FF2B5EF4-FFF2-40B4-BE49-F238E27FC236}">
                <a16:creationId xmlns:a16="http://schemas.microsoft.com/office/drawing/2014/main" id="{0B3D5126-CB54-AA4E-A7CE-5B53622E4E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D63D321-6894-F34B-92C1-8AD88D5D70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03795D-2B88-D34C-88E1-BC51B03693D7}" type="slidenum">
              <a:rPr lang="en-US" smtClean="0"/>
              <a:t>‹#›</a:t>
            </a:fld>
            <a:endParaRPr lang="en-US"/>
          </a:p>
        </p:txBody>
      </p:sp>
    </p:spTree>
    <p:extLst>
      <p:ext uri="{BB962C8B-B14F-4D97-AF65-F5344CB8AC3E}">
        <p14:creationId xmlns:p14="http://schemas.microsoft.com/office/powerpoint/2010/main" val="4084824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1.xml"/><Relationship Id="rId5" Type="http://schemas.openxmlformats.org/officeDocument/2006/relationships/image" Target="../media/image21.jpg"/><Relationship Id="rId4" Type="http://schemas.openxmlformats.org/officeDocument/2006/relationships/image" Target="../media/image20.jpg"/></Relationships>
</file>

<file path=ppt/slides/_rels/slide2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7CAFA-89D7-DF4D-AD5A-D8C6ADCFB401}"/>
              </a:ext>
            </a:extLst>
          </p:cNvPr>
          <p:cNvSpPr>
            <a:spLocks noGrp="1"/>
          </p:cNvSpPr>
          <p:nvPr>
            <p:ph type="title"/>
          </p:nvPr>
        </p:nvSpPr>
        <p:spPr>
          <a:xfrm>
            <a:off x="2152650" y="1650640"/>
            <a:ext cx="7886700" cy="994172"/>
          </a:xfrm>
        </p:spPr>
        <p:txBody>
          <a:bodyPr>
            <a:normAutofit fontScale="90000"/>
          </a:bodyPr>
          <a:lstStyle/>
          <a:p>
            <a:pPr algn="ctr"/>
            <a:r>
              <a:rPr lang="en-US" dirty="0"/>
              <a:t>BMD ENG 301</a:t>
            </a:r>
            <a:br>
              <a:rPr lang="en-US" dirty="0"/>
            </a:br>
            <a:r>
              <a:rPr lang="en-US" dirty="0"/>
              <a:t>Quantitative Systems Physiology</a:t>
            </a:r>
            <a:br>
              <a:rPr lang="en-US" dirty="0"/>
            </a:br>
            <a:r>
              <a:rPr lang="en-US" dirty="0"/>
              <a:t>(Nervous System)</a:t>
            </a:r>
          </a:p>
        </p:txBody>
      </p:sp>
      <p:sp>
        <p:nvSpPr>
          <p:cNvPr id="3" name="Content Placeholder 2">
            <a:extLst>
              <a:ext uri="{FF2B5EF4-FFF2-40B4-BE49-F238E27FC236}">
                <a16:creationId xmlns:a16="http://schemas.microsoft.com/office/drawing/2014/main" id="{50A05605-E2AE-014A-AA96-33A30144174B}"/>
              </a:ext>
            </a:extLst>
          </p:cNvPr>
          <p:cNvSpPr>
            <a:spLocks noGrp="1"/>
          </p:cNvSpPr>
          <p:nvPr>
            <p:ph idx="1"/>
          </p:nvPr>
        </p:nvSpPr>
        <p:spPr>
          <a:xfrm>
            <a:off x="2152650" y="3049659"/>
            <a:ext cx="7886700" cy="3263504"/>
          </a:xfrm>
        </p:spPr>
        <p:txBody>
          <a:bodyPr vert="horz" lIns="91440" tIns="45720" rIns="91440" bIns="45720" rtlCol="0" anchor="t">
            <a:normAutofit/>
          </a:bodyPr>
          <a:lstStyle/>
          <a:p>
            <a:pPr marL="0" indent="0" algn="ctr">
              <a:buNone/>
            </a:pPr>
            <a:endParaRPr lang="en-US" dirty="0"/>
          </a:p>
          <a:p>
            <a:pPr marL="0" indent="0" algn="ctr">
              <a:buNone/>
            </a:pPr>
            <a:r>
              <a:rPr lang="en-US" dirty="0"/>
              <a:t>Lecture 3:  Neurons</a:t>
            </a:r>
          </a:p>
          <a:p>
            <a:pPr marL="0" indent="0" algn="ctr">
              <a:buNone/>
            </a:pPr>
            <a:r>
              <a:rPr lang="en-US">
                <a:cs typeface="Calibri" panose="020F0502020204030204"/>
              </a:rPr>
              <a:t>2022_v1</a:t>
            </a:r>
            <a:endParaRPr lang="en-US" dirty="0">
              <a:cs typeface="Calibri" panose="020F0502020204030204"/>
            </a:endParaRPr>
          </a:p>
          <a:p>
            <a:pPr marL="0" indent="0" algn="ctr">
              <a:buNone/>
            </a:pPr>
            <a:endParaRPr lang="en-US" dirty="0"/>
          </a:p>
          <a:p>
            <a:pPr marL="0" indent="0" algn="ctr">
              <a:buNone/>
            </a:pPr>
            <a:endParaRPr lang="en-US" dirty="0"/>
          </a:p>
          <a:p>
            <a:pPr marL="0" indent="0" algn="ctr">
              <a:buNone/>
            </a:pPr>
            <a:r>
              <a:rPr lang="en-US" dirty="0"/>
              <a:t>Professor Malcolm A. MacIver</a:t>
            </a:r>
          </a:p>
        </p:txBody>
      </p:sp>
    </p:spTree>
    <p:extLst>
      <p:ext uri="{BB962C8B-B14F-4D97-AF65-F5344CB8AC3E}">
        <p14:creationId xmlns:p14="http://schemas.microsoft.com/office/powerpoint/2010/main" val="15557102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Purkinje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66725"/>
            <a:ext cx="5638800" cy="561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2B86336C-7638-9A41-8E4F-2D3554DD410A}"/>
              </a:ext>
            </a:extLst>
          </p:cNvPr>
          <p:cNvSpPr txBox="1"/>
          <p:nvPr/>
        </p:nvSpPr>
        <p:spPr>
          <a:xfrm>
            <a:off x="1337734" y="4944534"/>
            <a:ext cx="1380827" cy="523220"/>
          </a:xfrm>
          <a:prstGeom prst="rect">
            <a:avLst/>
          </a:prstGeom>
          <a:noFill/>
        </p:spPr>
        <p:txBody>
          <a:bodyPr wrap="none" rtlCol="0">
            <a:spAutoFit/>
          </a:bodyPr>
          <a:lstStyle/>
          <a:p>
            <a:r>
              <a:rPr lang="en-US" sz="2800" dirty="0"/>
              <a:t>Afferent</a:t>
            </a:r>
          </a:p>
        </p:txBody>
      </p:sp>
      <p:sp>
        <p:nvSpPr>
          <p:cNvPr id="3" name="TextBox 2">
            <a:extLst>
              <a:ext uri="{FF2B5EF4-FFF2-40B4-BE49-F238E27FC236}">
                <a16:creationId xmlns:a16="http://schemas.microsoft.com/office/drawing/2014/main" id="{8754E7F6-9BDA-5646-A570-EDC1C0CBEB27}"/>
              </a:ext>
            </a:extLst>
          </p:cNvPr>
          <p:cNvSpPr txBox="1"/>
          <p:nvPr/>
        </p:nvSpPr>
        <p:spPr>
          <a:xfrm>
            <a:off x="6756400" y="6248400"/>
            <a:ext cx="1335943" cy="523220"/>
          </a:xfrm>
          <a:prstGeom prst="rect">
            <a:avLst/>
          </a:prstGeom>
          <a:noFill/>
        </p:spPr>
        <p:txBody>
          <a:bodyPr wrap="none" rtlCol="0">
            <a:spAutoFit/>
          </a:bodyPr>
          <a:lstStyle/>
          <a:p>
            <a:r>
              <a:rPr lang="en-US" sz="2800" dirty="0"/>
              <a:t>Efferent</a:t>
            </a:r>
          </a:p>
        </p:txBody>
      </p:sp>
    </p:spTree>
    <p:extLst>
      <p:ext uri="{BB962C8B-B14F-4D97-AF65-F5344CB8AC3E}">
        <p14:creationId xmlns:p14="http://schemas.microsoft.com/office/powerpoint/2010/main" val="238199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53184_purkinje_lg.gif">
            <a:extLst>
              <a:ext uri="{FF2B5EF4-FFF2-40B4-BE49-F238E27FC236}">
                <a16:creationId xmlns:a16="http://schemas.microsoft.com/office/drawing/2014/main" id="{F36B5773-DC2A-CE44-AC5E-94B7D0F76A3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43201" y="381001"/>
            <a:ext cx="6588125" cy="631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02108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23657516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4D2999-6948-3F4D-BE2A-B1727E12B2D8}"/>
              </a:ext>
            </a:extLst>
          </p:cNvPr>
          <p:cNvPicPr>
            <a:picLocks noChangeAspect="1"/>
          </p:cNvPicPr>
          <p:nvPr/>
        </p:nvPicPr>
        <p:blipFill>
          <a:blip r:embed="rId2"/>
          <a:stretch>
            <a:fillRect/>
          </a:stretch>
        </p:blipFill>
        <p:spPr>
          <a:xfrm>
            <a:off x="457199" y="986715"/>
            <a:ext cx="10938933" cy="5290406"/>
          </a:xfrm>
          <a:prstGeom prst="rect">
            <a:avLst/>
          </a:prstGeom>
        </p:spPr>
      </p:pic>
    </p:spTree>
    <p:extLst>
      <p:ext uri="{BB962C8B-B14F-4D97-AF65-F5344CB8AC3E}">
        <p14:creationId xmlns:p14="http://schemas.microsoft.com/office/powerpoint/2010/main" val="18929918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2509215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C9169-D1ED-3147-B649-B0BCC4320B45}"/>
              </a:ext>
            </a:extLst>
          </p:cNvPr>
          <p:cNvSpPr>
            <a:spLocks noGrp="1"/>
          </p:cNvSpPr>
          <p:nvPr>
            <p:ph type="title"/>
          </p:nvPr>
        </p:nvSpPr>
        <p:spPr>
          <a:xfrm>
            <a:off x="786685" y="-244699"/>
            <a:ext cx="10515600" cy="1325563"/>
          </a:xfrm>
        </p:spPr>
        <p:txBody>
          <a:bodyPr>
            <a:normAutofit/>
          </a:bodyPr>
          <a:lstStyle/>
          <a:p>
            <a:pPr algn="ctr"/>
            <a:r>
              <a:rPr lang="en-US" sz="3600" dirty="0"/>
              <a:t>Cranial Nerve V (Trigeminal Nerve)</a:t>
            </a:r>
          </a:p>
        </p:txBody>
      </p:sp>
      <p:pic>
        <p:nvPicPr>
          <p:cNvPr id="11266" name="Picture 2" descr="https://instruct.uwo.ca/anatomy/530/trignuc.gif">
            <a:extLst>
              <a:ext uri="{FF2B5EF4-FFF2-40B4-BE49-F238E27FC236}">
                <a16:creationId xmlns:a16="http://schemas.microsoft.com/office/drawing/2014/main" id="{41174512-EDC3-D24D-9060-A4BE671675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778" y="787369"/>
            <a:ext cx="7611414" cy="5781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56010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175399139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4" descr="retinacrosssection1.gif">
            <a:extLst>
              <a:ext uri="{FF2B5EF4-FFF2-40B4-BE49-F238E27FC236}">
                <a16:creationId xmlns:a16="http://schemas.microsoft.com/office/drawing/2014/main" id="{3A27B402-5DC5-CF4C-BFBF-23F280B960A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5635" y="534473"/>
            <a:ext cx="5040313"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43MPUCalbindina-Sinuclein_CAMBIADAYA bisfinal.jpg">
            <a:extLst>
              <a:ext uri="{FF2B5EF4-FFF2-40B4-BE49-F238E27FC236}">
                <a16:creationId xmlns:a16="http://schemas.microsoft.com/office/drawing/2014/main" id="{1952AAA5-34CC-1D4C-B605-A9CC1E8006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766515" y="314459"/>
            <a:ext cx="6248400" cy="614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944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0" name="Picture 5" descr="Human Retinal Bipolar Cell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488950"/>
            <a:ext cx="8382000" cy="5880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41" name="Text Box 6"/>
          <p:cNvSpPr txBox="1">
            <a:spLocks noChangeArrowheads="1"/>
          </p:cNvSpPr>
          <p:nvPr/>
        </p:nvSpPr>
        <p:spPr bwMode="auto">
          <a:xfrm>
            <a:off x="2514600" y="6477001"/>
            <a:ext cx="6553200" cy="3667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a:solidFill>
                  <a:srgbClr val="3333FF"/>
                </a:solidFill>
              </a:rPr>
              <a:t>webvision.med.utah.edu</a:t>
            </a:r>
          </a:p>
        </p:txBody>
      </p:sp>
      <p:sp>
        <p:nvSpPr>
          <p:cNvPr id="2" name="Rectangle 1">
            <a:extLst>
              <a:ext uri="{FF2B5EF4-FFF2-40B4-BE49-F238E27FC236}">
                <a16:creationId xmlns:a16="http://schemas.microsoft.com/office/drawing/2014/main" id="{0435C489-2223-8D42-8E8B-52D39E5D435D}"/>
              </a:ext>
            </a:extLst>
          </p:cNvPr>
          <p:cNvSpPr/>
          <p:nvPr/>
        </p:nvSpPr>
        <p:spPr>
          <a:xfrm>
            <a:off x="2073498" y="5831213"/>
            <a:ext cx="579550" cy="62309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770DFB1-AC16-964D-B52D-E77CF73A3FAD}"/>
              </a:ext>
            </a:extLst>
          </p:cNvPr>
          <p:cNvSpPr/>
          <p:nvPr/>
        </p:nvSpPr>
        <p:spPr>
          <a:xfrm>
            <a:off x="2073498" y="5881650"/>
            <a:ext cx="579550" cy="541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87773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3">
            <a:extLst>
              <a:ext uri="{FF2B5EF4-FFF2-40B4-BE49-F238E27FC236}">
                <a16:creationId xmlns:a16="http://schemas.microsoft.com/office/drawing/2014/main" id="{3155797E-946A-2B4D-8748-2F8329718C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2514" y="800100"/>
            <a:ext cx="2478087" cy="5289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4">
            <a:extLst>
              <a:ext uri="{FF2B5EF4-FFF2-40B4-BE49-F238E27FC236}">
                <a16:creationId xmlns:a16="http://schemas.microsoft.com/office/drawing/2014/main" id="{24E3F0BC-80E9-7940-8E0B-AFBC4CA98FC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1" y="685800"/>
            <a:ext cx="4479925" cy="570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6360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2">
            <a:extLst>
              <a:ext uri="{FF2B5EF4-FFF2-40B4-BE49-F238E27FC236}">
                <a16:creationId xmlns:a16="http://schemas.microsoft.com/office/drawing/2014/main" id="{51238443-51A6-034C-B013-9ED44A0EE4A8}"/>
              </a:ext>
            </a:extLst>
          </p:cNvPr>
          <p:cNvSpPr>
            <a:spLocks noGrp="1" noChangeArrowheads="1"/>
          </p:cNvSpPr>
          <p:nvPr>
            <p:ph type="title"/>
          </p:nvPr>
        </p:nvSpPr>
        <p:spPr/>
        <p:txBody>
          <a:bodyPr/>
          <a:lstStyle/>
          <a:p>
            <a:pPr algn="ctr" eaLnBrk="1" hangingPunct="1"/>
            <a:r>
              <a:rPr lang="en-US" altLang="en-US" b="1" dirty="0">
                <a:solidFill>
                  <a:schemeClr val="accent6">
                    <a:lumMod val="50000"/>
                  </a:schemeClr>
                </a:solidFill>
                <a:latin typeface="Arial" panose="020B0604020202020204" pitchFamily="34" charset="0"/>
              </a:rPr>
              <a:t>Neurons</a:t>
            </a:r>
          </a:p>
        </p:txBody>
      </p:sp>
      <p:sp>
        <p:nvSpPr>
          <p:cNvPr id="2050" name="Text Box 3">
            <a:extLst>
              <a:ext uri="{FF2B5EF4-FFF2-40B4-BE49-F238E27FC236}">
                <a16:creationId xmlns:a16="http://schemas.microsoft.com/office/drawing/2014/main" id="{0F855D6E-36F1-9347-A706-60B230D2C56F}"/>
              </a:ext>
            </a:extLst>
          </p:cNvPr>
          <p:cNvSpPr txBox="1">
            <a:spLocks noChangeArrowheads="1"/>
          </p:cNvSpPr>
          <p:nvPr/>
        </p:nvSpPr>
        <p:spPr bwMode="auto">
          <a:xfrm>
            <a:off x="1523999" y="2848398"/>
            <a:ext cx="91440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2800" b="1" dirty="0">
                <a:solidFill>
                  <a:schemeClr val="accent6">
                    <a:lumMod val="50000"/>
                  </a:schemeClr>
                </a:solidFill>
                <a:latin typeface="Arial" panose="020B0604020202020204" pitchFamily="34" charset="0"/>
              </a:rPr>
              <a:t>How many neurons are there in the human brain?</a:t>
            </a:r>
          </a:p>
        </p:txBody>
      </p:sp>
      <p:pic>
        <p:nvPicPr>
          <p:cNvPr id="5" name="Picture 4">
            <a:extLst>
              <a:ext uri="{FF2B5EF4-FFF2-40B4-BE49-F238E27FC236}">
                <a16:creationId xmlns:a16="http://schemas.microsoft.com/office/drawing/2014/main" id="{11D64C58-F426-3C4A-8F6C-A5A1E408F0F3}"/>
              </a:ext>
            </a:extLst>
          </p:cNvPr>
          <p:cNvPicPr>
            <a:picLocks noChangeAspect="1"/>
          </p:cNvPicPr>
          <p:nvPr/>
        </p:nvPicPr>
        <p:blipFill>
          <a:blip r:embed="rId2"/>
          <a:stretch>
            <a:fillRect/>
          </a:stretch>
        </p:blipFill>
        <p:spPr>
          <a:xfrm>
            <a:off x="6096000" y="4645963"/>
            <a:ext cx="2959100" cy="2019300"/>
          </a:xfrm>
          <a:prstGeom prst="rect">
            <a:avLst/>
          </a:prstGeom>
        </p:spPr>
      </p:pic>
      <p:pic>
        <p:nvPicPr>
          <p:cNvPr id="7" name="Picture 6">
            <a:extLst>
              <a:ext uri="{FF2B5EF4-FFF2-40B4-BE49-F238E27FC236}">
                <a16:creationId xmlns:a16="http://schemas.microsoft.com/office/drawing/2014/main" id="{73A0ECB4-472A-984A-8EE3-DEF30C6A7D6A}"/>
              </a:ext>
            </a:extLst>
          </p:cNvPr>
          <p:cNvPicPr>
            <a:picLocks noChangeAspect="1"/>
          </p:cNvPicPr>
          <p:nvPr/>
        </p:nvPicPr>
        <p:blipFill>
          <a:blip r:embed="rId3"/>
          <a:stretch>
            <a:fillRect/>
          </a:stretch>
        </p:blipFill>
        <p:spPr>
          <a:xfrm>
            <a:off x="2951" y="-13040"/>
            <a:ext cx="3042097" cy="2366075"/>
          </a:xfrm>
          <a:prstGeom prst="rect">
            <a:avLst/>
          </a:prstGeom>
        </p:spPr>
      </p:pic>
      <p:pic>
        <p:nvPicPr>
          <p:cNvPr id="9" name="Picture 8">
            <a:extLst>
              <a:ext uri="{FF2B5EF4-FFF2-40B4-BE49-F238E27FC236}">
                <a16:creationId xmlns:a16="http://schemas.microsoft.com/office/drawing/2014/main" id="{A6786086-ADAB-C144-ADC5-09854D907AE1}"/>
              </a:ext>
            </a:extLst>
          </p:cNvPr>
          <p:cNvPicPr>
            <a:picLocks noChangeAspect="1"/>
          </p:cNvPicPr>
          <p:nvPr/>
        </p:nvPicPr>
        <p:blipFill>
          <a:blip r:embed="rId4"/>
          <a:stretch>
            <a:fillRect/>
          </a:stretch>
        </p:blipFill>
        <p:spPr>
          <a:xfrm>
            <a:off x="38764" y="4224340"/>
            <a:ext cx="3006284" cy="2633282"/>
          </a:xfrm>
          <a:prstGeom prst="rect">
            <a:avLst/>
          </a:prstGeom>
        </p:spPr>
      </p:pic>
      <p:sp>
        <p:nvSpPr>
          <p:cNvPr id="10" name="Right Arrow 9">
            <a:extLst>
              <a:ext uri="{FF2B5EF4-FFF2-40B4-BE49-F238E27FC236}">
                <a16:creationId xmlns:a16="http://schemas.microsoft.com/office/drawing/2014/main" id="{B945015F-D5DB-EC40-8D31-B2CA65B7FE3E}"/>
              </a:ext>
            </a:extLst>
          </p:cNvPr>
          <p:cNvSpPr/>
          <p:nvPr/>
        </p:nvSpPr>
        <p:spPr>
          <a:xfrm>
            <a:off x="3469380" y="5413297"/>
            <a:ext cx="2202287"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a16="http://schemas.microsoft.com/office/drawing/2014/main" id="{8B9332D8-012D-514B-8660-F57EAC0EC9F1}"/>
              </a:ext>
            </a:extLst>
          </p:cNvPr>
          <p:cNvSpPr/>
          <p:nvPr/>
        </p:nvSpPr>
        <p:spPr>
          <a:xfrm>
            <a:off x="838200" y="2691058"/>
            <a:ext cx="484632" cy="1352907"/>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6088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1934937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606935" y="4216977"/>
            <a:ext cx="101744" cy="256480"/>
          </a:xfrm>
          <a:prstGeom prst="rect">
            <a:avLst/>
          </a:prstGeom>
        </p:spPr>
        <p:txBody>
          <a:bodyPr vert="horz" wrap="square" lIns="0" tIns="0" rIns="0" bIns="0" rtlCol="0">
            <a:spAutoFit/>
          </a:bodyPr>
          <a:lstStyle/>
          <a:p>
            <a:pPr marL="8659">
              <a:lnSpc>
                <a:spcPts val="1343"/>
              </a:lnSpc>
            </a:pPr>
            <a:r>
              <a:rPr sz="1159" spc="-119" dirty="0">
                <a:solidFill>
                  <a:srgbClr val="0B39B8"/>
                </a:solidFill>
                <a:latin typeface="Arial"/>
                <a:cs typeface="Arial"/>
              </a:rPr>
              <a:t>J\</a:t>
            </a:r>
            <a:endParaRPr sz="1159">
              <a:latin typeface="Arial"/>
              <a:cs typeface="Arial"/>
            </a:endParaRPr>
          </a:p>
          <a:p>
            <a:pPr marL="13854">
              <a:lnSpc>
                <a:spcPts val="689"/>
              </a:lnSpc>
            </a:pPr>
            <a:r>
              <a:rPr sz="614" b="1" spc="85" dirty="0">
                <a:solidFill>
                  <a:srgbClr val="0739B8"/>
                </a:solidFill>
                <a:latin typeface="Arial"/>
                <a:cs typeface="Arial"/>
              </a:rPr>
              <a:t>ll</a:t>
            </a:r>
            <a:endParaRPr sz="614">
              <a:latin typeface="Arial"/>
              <a:cs typeface="Arial"/>
            </a:endParaRPr>
          </a:p>
        </p:txBody>
      </p:sp>
      <p:pic>
        <p:nvPicPr>
          <p:cNvPr id="4" name="Picture 3">
            <a:extLst>
              <a:ext uri="{FF2B5EF4-FFF2-40B4-BE49-F238E27FC236}">
                <a16:creationId xmlns:a16="http://schemas.microsoft.com/office/drawing/2014/main" id="{EDAEA23E-78A2-9C44-8C41-66CB8C0528DA}"/>
              </a:ext>
            </a:extLst>
          </p:cNvPr>
          <p:cNvPicPr>
            <a:picLocks noChangeAspect="1"/>
          </p:cNvPicPr>
          <p:nvPr/>
        </p:nvPicPr>
        <p:blipFill>
          <a:blip r:embed="rId2"/>
          <a:stretch>
            <a:fillRect/>
          </a:stretch>
        </p:blipFill>
        <p:spPr>
          <a:xfrm>
            <a:off x="1320800" y="118533"/>
            <a:ext cx="9477693" cy="7558161"/>
          </a:xfrm>
          <a:prstGeom prst="rect">
            <a:avLst/>
          </a:prstGeom>
        </p:spPr>
      </p:pic>
    </p:spTree>
    <p:extLst>
      <p:ext uri="{BB962C8B-B14F-4D97-AF65-F5344CB8AC3E}">
        <p14:creationId xmlns:p14="http://schemas.microsoft.com/office/powerpoint/2010/main" val="3447404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5E5856-2E09-9C47-B874-AC3A7749A35C}"/>
              </a:ext>
            </a:extLst>
          </p:cNvPr>
          <p:cNvPicPr>
            <a:picLocks noChangeAspect="1"/>
          </p:cNvPicPr>
          <p:nvPr/>
        </p:nvPicPr>
        <p:blipFill>
          <a:blip r:embed="rId2"/>
          <a:stretch>
            <a:fillRect/>
          </a:stretch>
        </p:blipFill>
        <p:spPr>
          <a:xfrm>
            <a:off x="2952750" y="266700"/>
            <a:ext cx="6286500" cy="6324600"/>
          </a:xfrm>
          <a:prstGeom prst="rect">
            <a:avLst/>
          </a:prstGeom>
        </p:spPr>
      </p:pic>
    </p:spTree>
    <p:extLst>
      <p:ext uri="{BB962C8B-B14F-4D97-AF65-F5344CB8AC3E}">
        <p14:creationId xmlns:p14="http://schemas.microsoft.com/office/powerpoint/2010/main" val="24427986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289A383-0D9F-B94D-A690-5A0DBAFCF0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11" y="254123"/>
            <a:ext cx="3151632" cy="6327648"/>
          </a:xfrm>
          <a:prstGeom prst="rect">
            <a:avLst/>
          </a:prstGeom>
        </p:spPr>
      </p:pic>
      <p:pic>
        <p:nvPicPr>
          <p:cNvPr id="6" name="Picture 5">
            <a:extLst>
              <a:ext uri="{FF2B5EF4-FFF2-40B4-BE49-F238E27FC236}">
                <a16:creationId xmlns:a16="http://schemas.microsoft.com/office/drawing/2014/main" id="{F24935F0-E104-5640-BF89-FB36FA57DC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1568" y="254123"/>
            <a:ext cx="3206496" cy="6327648"/>
          </a:xfrm>
          <a:prstGeom prst="rect">
            <a:avLst/>
          </a:prstGeom>
        </p:spPr>
      </p:pic>
      <p:pic>
        <p:nvPicPr>
          <p:cNvPr id="7" name="Picture 6">
            <a:extLst>
              <a:ext uri="{FF2B5EF4-FFF2-40B4-BE49-F238E27FC236}">
                <a16:creationId xmlns:a16="http://schemas.microsoft.com/office/drawing/2014/main" id="{F048F0F3-8111-5249-8B7A-2C36B888AC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16860" y="115909"/>
            <a:ext cx="3884657" cy="3494172"/>
          </a:xfrm>
          <a:prstGeom prst="rect">
            <a:avLst/>
          </a:prstGeom>
        </p:spPr>
      </p:pic>
      <p:pic>
        <p:nvPicPr>
          <p:cNvPr id="8" name="Picture 7">
            <a:extLst>
              <a:ext uri="{FF2B5EF4-FFF2-40B4-BE49-F238E27FC236}">
                <a16:creationId xmlns:a16="http://schemas.microsoft.com/office/drawing/2014/main" id="{7F0CFD2C-7BA8-C44E-8CA1-AE4079B242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0737" y="4037742"/>
            <a:ext cx="4936901" cy="2055867"/>
          </a:xfrm>
          <a:prstGeom prst="rect">
            <a:avLst/>
          </a:prstGeom>
        </p:spPr>
      </p:pic>
    </p:spTree>
    <p:extLst>
      <p:ext uri="{BB962C8B-B14F-4D97-AF65-F5344CB8AC3E}">
        <p14:creationId xmlns:p14="http://schemas.microsoft.com/office/powerpoint/2010/main" val="30995005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Golgi Complex</a:t>
            </a:r>
          </a:p>
        </p:txBody>
      </p:sp>
      <p:pic>
        <p:nvPicPr>
          <p:cNvPr id="3" name="Picture 2" descr="untitle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0134" y="1344563"/>
            <a:ext cx="6858000" cy="5238271"/>
          </a:xfrm>
          <a:prstGeom prst="rect">
            <a:avLst/>
          </a:prstGeom>
        </p:spPr>
      </p:pic>
    </p:spTree>
    <p:extLst>
      <p:ext uri="{BB962C8B-B14F-4D97-AF65-F5344CB8AC3E}">
        <p14:creationId xmlns:p14="http://schemas.microsoft.com/office/powerpoint/2010/main" val="40996564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Golgi Complex</a:t>
            </a:r>
          </a:p>
        </p:txBody>
      </p:sp>
      <p:pic>
        <p:nvPicPr>
          <p:cNvPr id="4" name="Picture 3" descr="golgi1a_med_hr.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500" y="1642533"/>
            <a:ext cx="6972300" cy="4622800"/>
          </a:xfrm>
          <a:prstGeom prst="rect">
            <a:avLst/>
          </a:prstGeom>
        </p:spPr>
      </p:pic>
    </p:spTree>
    <p:extLst>
      <p:ext uri="{BB962C8B-B14F-4D97-AF65-F5344CB8AC3E}">
        <p14:creationId xmlns:p14="http://schemas.microsoft.com/office/powerpoint/2010/main" val="2909416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mp142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7200" y="143932"/>
            <a:ext cx="5943600" cy="6497222"/>
          </a:xfrm>
          <a:prstGeom prst="rect">
            <a:avLst/>
          </a:prstGeom>
        </p:spPr>
      </p:pic>
      <p:sp>
        <p:nvSpPr>
          <p:cNvPr id="6" name="TextBox 5"/>
          <p:cNvSpPr txBox="1"/>
          <p:nvPr/>
        </p:nvSpPr>
        <p:spPr>
          <a:xfrm>
            <a:off x="7424508" y="593265"/>
            <a:ext cx="4169988" cy="769441"/>
          </a:xfrm>
          <a:prstGeom prst="rect">
            <a:avLst/>
          </a:prstGeom>
          <a:noFill/>
        </p:spPr>
        <p:txBody>
          <a:bodyPr wrap="none" rtlCol="0">
            <a:spAutoFit/>
          </a:bodyPr>
          <a:lstStyle/>
          <a:p>
            <a:r>
              <a:rPr lang="en-US" sz="4400" b="1" dirty="0"/>
              <a:t>Axonal Transport</a:t>
            </a:r>
          </a:p>
        </p:txBody>
      </p:sp>
    </p:spTree>
    <p:extLst>
      <p:ext uri="{BB962C8B-B14F-4D97-AF65-F5344CB8AC3E}">
        <p14:creationId xmlns:p14="http://schemas.microsoft.com/office/powerpoint/2010/main" val="1012444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Axonal Transport</a:t>
            </a:r>
          </a:p>
        </p:txBody>
      </p:sp>
      <p:pic>
        <p:nvPicPr>
          <p:cNvPr id="4" name="Picture 3" descr="fig17_03a.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27020" y="1524000"/>
            <a:ext cx="6401647" cy="4924344"/>
          </a:xfrm>
          <a:prstGeom prst="rect">
            <a:avLst/>
          </a:prstGeom>
        </p:spPr>
      </p:pic>
    </p:spTree>
    <p:extLst>
      <p:ext uri="{BB962C8B-B14F-4D97-AF65-F5344CB8AC3E}">
        <p14:creationId xmlns:p14="http://schemas.microsoft.com/office/powerpoint/2010/main" val="701921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t>Neurotrophins</a:t>
            </a:r>
            <a:endParaRPr lang="en-US" b="1" dirty="0"/>
          </a:p>
        </p:txBody>
      </p:sp>
      <p:pic>
        <p:nvPicPr>
          <p:cNvPr id="4" name="Picture 3" descr="gr3.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8698" y="1587705"/>
            <a:ext cx="7667328" cy="4463212"/>
          </a:xfrm>
          <a:prstGeom prst="rect">
            <a:avLst/>
          </a:prstGeom>
        </p:spPr>
      </p:pic>
    </p:spTree>
    <p:extLst>
      <p:ext uri="{BB962C8B-B14F-4D97-AF65-F5344CB8AC3E}">
        <p14:creationId xmlns:p14="http://schemas.microsoft.com/office/powerpoint/2010/main" val="8576467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9" name="Rectangle 2">
            <a:extLst>
              <a:ext uri="{FF2B5EF4-FFF2-40B4-BE49-F238E27FC236}">
                <a16:creationId xmlns:a16="http://schemas.microsoft.com/office/drawing/2014/main" id="{51238443-51A6-034C-B013-9ED44A0EE4A8}"/>
              </a:ext>
            </a:extLst>
          </p:cNvPr>
          <p:cNvSpPr>
            <a:spLocks noGrp="1" noChangeArrowheads="1"/>
          </p:cNvSpPr>
          <p:nvPr>
            <p:ph type="title"/>
          </p:nvPr>
        </p:nvSpPr>
        <p:spPr/>
        <p:txBody>
          <a:bodyPr/>
          <a:lstStyle/>
          <a:p>
            <a:pPr algn="ctr" eaLnBrk="1" hangingPunct="1"/>
            <a:r>
              <a:rPr lang="en-US" altLang="en-US" b="1" dirty="0">
                <a:solidFill>
                  <a:schemeClr val="accent6">
                    <a:lumMod val="50000"/>
                  </a:schemeClr>
                </a:solidFill>
                <a:latin typeface="Arial" panose="020B0604020202020204" pitchFamily="34" charset="0"/>
              </a:rPr>
              <a:t>Neurons</a:t>
            </a:r>
          </a:p>
        </p:txBody>
      </p:sp>
      <p:sp>
        <p:nvSpPr>
          <p:cNvPr id="2051" name="Text Box 4">
            <a:extLst>
              <a:ext uri="{FF2B5EF4-FFF2-40B4-BE49-F238E27FC236}">
                <a16:creationId xmlns:a16="http://schemas.microsoft.com/office/drawing/2014/main" id="{15B43F77-52B9-A54F-86E8-2FF8930BCA14}"/>
              </a:ext>
            </a:extLst>
          </p:cNvPr>
          <p:cNvSpPr txBox="1">
            <a:spLocks noChangeArrowheads="1"/>
          </p:cNvSpPr>
          <p:nvPr/>
        </p:nvSpPr>
        <p:spPr bwMode="auto">
          <a:xfrm>
            <a:off x="1817352" y="3164314"/>
            <a:ext cx="8229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n-US" altLang="en-US" sz="2800" b="1" dirty="0">
                <a:solidFill>
                  <a:schemeClr val="accent6">
                    <a:lumMod val="50000"/>
                  </a:schemeClr>
                </a:solidFill>
                <a:latin typeface="Arial" panose="020B0604020202020204" pitchFamily="34" charset="0"/>
              </a:rPr>
              <a:t>Is there such a thing as a typical neuron?</a:t>
            </a:r>
          </a:p>
        </p:txBody>
      </p:sp>
    </p:spTree>
    <p:extLst>
      <p:ext uri="{BB962C8B-B14F-4D97-AF65-F5344CB8AC3E}">
        <p14:creationId xmlns:p14="http://schemas.microsoft.com/office/powerpoint/2010/main" val="35876471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21711650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A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8800" y="1014984"/>
            <a:ext cx="8534400" cy="5132832"/>
          </a:xfrm>
          <a:prstGeom prst="rect">
            <a:avLst/>
          </a:prstGeom>
        </p:spPr>
      </p:pic>
      <p:sp>
        <p:nvSpPr>
          <p:cNvPr id="3" name="Title 2"/>
          <p:cNvSpPr>
            <a:spLocks noGrp="1"/>
          </p:cNvSpPr>
          <p:nvPr>
            <p:ph type="title"/>
          </p:nvPr>
        </p:nvSpPr>
        <p:spPr>
          <a:xfrm>
            <a:off x="1981200" y="0"/>
            <a:ext cx="8229600" cy="1143000"/>
          </a:xfrm>
        </p:spPr>
        <p:txBody>
          <a:bodyPr>
            <a:normAutofit fontScale="90000"/>
          </a:bodyPr>
          <a:lstStyle/>
          <a:p>
            <a:r>
              <a:rPr lang="en-US" dirty="0"/>
              <a:t>Cranial nerve nuclei of the brainstem </a:t>
            </a:r>
          </a:p>
        </p:txBody>
      </p:sp>
    </p:spTree>
    <p:extLst>
      <p:ext uri="{BB962C8B-B14F-4D97-AF65-F5344CB8AC3E}">
        <p14:creationId xmlns:p14="http://schemas.microsoft.com/office/powerpoint/2010/main" val="32723553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28037023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1" descr="2L2_3_1L4.jpg">
            <a:extLst>
              <a:ext uri="{FF2B5EF4-FFF2-40B4-BE49-F238E27FC236}">
                <a16:creationId xmlns:a16="http://schemas.microsoft.com/office/drawing/2014/main" id="{FAA011CC-643B-2647-892A-EEE58665F2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3499" y="220392"/>
            <a:ext cx="7813451" cy="640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179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1-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4352" y="455676"/>
            <a:ext cx="8083296" cy="6327648"/>
          </a:xfrm>
          <a:prstGeom prst="rect">
            <a:avLst/>
          </a:prstGeom>
        </p:spPr>
      </p:pic>
    </p:spTree>
    <p:extLst>
      <p:ext uri="{BB962C8B-B14F-4D97-AF65-F5344CB8AC3E}">
        <p14:creationId xmlns:p14="http://schemas.microsoft.com/office/powerpoint/2010/main" val="187975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6" name="Picture 4" descr="Purkinje ce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66725"/>
            <a:ext cx="5638800" cy="561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3557" name="Text Box 5"/>
          <p:cNvSpPr txBox="1">
            <a:spLocks noChangeArrowheads="1"/>
          </p:cNvSpPr>
          <p:nvPr/>
        </p:nvSpPr>
        <p:spPr bwMode="auto">
          <a:xfrm>
            <a:off x="1676400" y="6248400"/>
            <a:ext cx="8763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spcBef>
                <a:spcPct val="50000"/>
              </a:spcBef>
            </a:pPr>
            <a:r>
              <a:rPr lang="en-US" sz="1400" dirty="0">
                <a:solidFill>
                  <a:srgbClr val="FF0066"/>
                </a:solidFill>
              </a:rPr>
              <a:t>Confocal image of Purkinje cell (red) and an afferent (green):  M. </a:t>
            </a:r>
            <a:r>
              <a:rPr lang="en-US" sz="1400" dirty="0" err="1">
                <a:solidFill>
                  <a:srgbClr val="FF0066"/>
                </a:solidFill>
              </a:rPr>
              <a:t>Hausser</a:t>
            </a:r>
            <a:r>
              <a:rPr lang="en-US" sz="1400" dirty="0">
                <a:solidFill>
                  <a:srgbClr val="FF0066"/>
                </a:solidFill>
              </a:rPr>
              <a:t> (University College London, UK)</a:t>
            </a:r>
          </a:p>
        </p:txBody>
      </p:sp>
    </p:spTree>
    <p:extLst>
      <p:ext uri="{BB962C8B-B14F-4D97-AF65-F5344CB8AC3E}">
        <p14:creationId xmlns:p14="http://schemas.microsoft.com/office/powerpoint/2010/main" val="100492577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IW_NOTES_FOOTER" val="1"/>
</p:tagLst>
</file>

<file path=ppt/tags/tag2.xml><?xml version="1.0" encoding="utf-8"?>
<p:tagLst xmlns:a="http://schemas.openxmlformats.org/drawingml/2006/main" xmlns:r="http://schemas.openxmlformats.org/officeDocument/2006/relationships" xmlns:p="http://schemas.openxmlformats.org/presentationml/2006/main">
  <p:tag name="IIW_NOTES_FOOTER" val="1"/>
</p:tagLst>
</file>

<file path=ppt/tags/tag3.xml><?xml version="1.0" encoding="utf-8"?>
<p:tagLst xmlns:a="http://schemas.openxmlformats.org/drawingml/2006/main" xmlns:r="http://schemas.openxmlformats.org/officeDocument/2006/relationships" xmlns:p="http://schemas.openxmlformats.org/presentationml/2006/main">
  <p:tag name="IIW_NOTES_FOOTER"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3718</TotalTime>
  <Words>984</Words>
  <Application>Microsoft Office PowerPoint</Application>
  <PresentationFormat>Widescreen</PresentationFormat>
  <Paragraphs>48</Paragraphs>
  <Slides>28</Slides>
  <Notes>14</Notes>
  <HiddenSlides>0</HiddenSlides>
  <MMClips>0</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Office Theme</vt:lpstr>
      <vt:lpstr>BMD ENG 301 Quantitative Systems Physiology (Nervous System)</vt:lpstr>
      <vt:lpstr>Neurons</vt:lpstr>
      <vt:lpstr>Neurons</vt:lpstr>
      <vt:lpstr>PowerPoint Presentation</vt:lpstr>
      <vt:lpstr>Cranial nerve nuclei of the brainstem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Cranial Nerve V (Trigeminal Nerve)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Golgi Complex</vt:lpstr>
      <vt:lpstr>Golgi Complex</vt:lpstr>
      <vt:lpstr>PowerPoint Presentation</vt:lpstr>
      <vt:lpstr>Axonal Transport</vt:lpstr>
      <vt:lpstr>Neurotrophins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BMD ENG 301 Quantitative Systems Physiology (Nervous System)</dc:title>
  <dc:creator>John B Troy</dc:creator>
  <cp:lastModifiedBy>Malcolm Angus MacIver</cp:lastModifiedBy>
  <cp:revision>52</cp:revision>
  <dcterms:created xsi:type="dcterms:W3CDTF">2020-04-21T18:48:41Z</dcterms:created>
  <dcterms:modified xsi:type="dcterms:W3CDTF">2022-09-29T18:49:45Z</dcterms:modified>
</cp:coreProperties>
</file>